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8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en" initials="K" lastIdx="3" clrIdx="0"/>
  <p:cmAuthor id="1" name="Adaobi Obi Tulton" initials="AOT" lastIdx="3" clrIdx="1">
    <p:extLst>
      <p:ext uri="{19B8F6BF-5375-455C-9EA6-DF929625EA0E}">
        <p15:presenceInfo xmlns:p15="http://schemas.microsoft.com/office/powerpoint/2012/main" userId="Adaobi Obi Tult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B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4" autoAdjust="0"/>
    <p:restoredTop sz="94660"/>
  </p:normalViewPr>
  <p:slideViewPr>
    <p:cSldViewPr>
      <p:cViewPr varScale="1">
        <p:scale>
          <a:sx n="110" d="100"/>
          <a:sy n="110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3-23T12:09:54.472" idx="1">
    <p:pos x="10" y="10"/>
    <p:text>Global: Would this color be dificult to read on a slide? Maybe consider a darker color?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3-23T12:11:26.985" idx="2">
    <p:pos x="2811" y="816"/>
    <p:text>Text seemed tight, which would be a little difficult to read, so I changed the spacing.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3-23T12:12:39.949" idx="3">
    <p:pos x="679" y="912"/>
    <p:text>I changed the spacing here as well.</p:text>
    <p:extLst>
      <p:ext uri="{C676402C-5697-4E1C-873F-D02D1690AC5C}">
        <p15:threadingInfo xmlns:p15="http://schemas.microsoft.com/office/powerpoint/2012/main" timeZoneBias="2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 dirty="0"/>
              <a:t>Presentation Name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95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 dirty="0"/>
              <a:t>Presentation Name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68100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Presentation Name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Course Name</a:t>
            </a:r>
            <a:endParaRPr lang="en-US" baseline="30000" smtClean="0"/>
          </a:p>
          <a:p>
            <a:r>
              <a:rPr lang="en-US" smtClean="0"/>
              <a:t>Unit # – Lesson #.# – Lesson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666A-3503-4EB4-9796-FFB36F66CA1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821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4301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Fields of Engineering</a:t>
            </a:r>
          </a:p>
        </p:txBody>
      </p:sp>
      <p:sp>
        <p:nvSpPr>
          <p:cNvPr id="4301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Principles of Engineering</a:t>
            </a:r>
            <a:r>
              <a:rPr lang="en-US" sz="1000" b="0" baseline="30000" dirty="0" smtClean="0">
                <a:solidFill>
                  <a:schemeClr val="tx1"/>
                </a:solidFill>
                <a:latin typeface="Arial" charset="0"/>
              </a:rPr>
              <a:t>TM</a:t>
            </a:r>
          </a:p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Unit 1 - Lesson 1.3 – Careers in Engineering</a:t>
            </a:r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  <a:p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01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  <a:sym typeface="Symbol" panose="05050102010706020507" pitchFamily="18" charset="2"/>
              </a:rPr>
              <a:t></a:t>
            </a:r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 2007 Project Lead The Way, Inc.</a:t>
            </a:r>
            <a:endParaRPr lang="en-US" sz="900" b="0" baseline="30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0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fld id="{7AE7CD66-B7B1-4A6C-A160-5AA4CB964917}" type="slidenum">
              <a:rPr lang="en-US" sz="1200" b="0" smtClean="0">
                <a:solidFill>
                  <a:schemeClr val="tx1"/>
                </a:solidFill>
                <a:latin typeface="Arial" charset="0"/>
              </a:rPr>
              <a:pPr/>
              <a:t>10</a:t>
            </a:fld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535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4403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Fields of Engineering</a:t>
            </a:r>
          </a:p>
        </p:txBody>
      </p:sp>
      <p:sp>
        <p:nvSpPr>
          <p:cNvPr id="4403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Principles of Engineering</a:t>
            </a:r>
            <a:r>
              <a:rPr lang="en-US" sz="1000" b="0" baseline="30000" dirty="0" smtClean="0">
                <a:solidFill>
                  <a:schemeClr val="tx1"/>
                </a:solidFill>
                <a:latin typeface="Arial" charset="0"/>
              </a:rPr>
              <a:t>TM</a:t>
            </a:r>
          </a:p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Unit 1 - Lesson 1.3 – Careers in Engineering</a:t>
            </a:r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  <a:p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403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  <a:sym typeface="Symbol" panose="05050102010706020507" pitchFamily="18" charset="2"/>
              </a:rPr>
              <a:t></a:t>
            </a:r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 2007 Project Lead The Way, Inc.</a:t>
            </a:r>
            <a:endParaRPr lang="en-US" sz="900" b="0" baseline="30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40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fld id="{B25A56EE-D1AF-4958-B1D4-897944836B2C}" type="slidenum">
              <a:rPr lang="en-US" sz="1200" b="0" smtClean="0">
                <a:solidFill>
                  <a:schemeClr val="tx1"/>
                </a:solidFill>
                <a:latin typeface="Arial" charset="0"/>
              </a:rPr>
              <a:pPr/>
              <a:t>11</a:t>
            </a:fld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6010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4506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Fields of Engineering</a:t>
            </a:r>
          </a:p>
        </p:txBody>
      </p:sp>
      <p:sp>
        <p:nvSpPr>
          <p:cNvPr id="4506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Principles of Engineering</a:t>
            </a:r>
            <a:r>
              <a:rPr lang="en-US" sz="1000" b="0" baseline="30000" dirty="0" smtClean="0">
                <a:solidFill>
                  <a:schemeClr val="tx1"/>
                </a:solidFill>
                <a:latin typeface="Arial" charset="0"/>
              </a:rPr>
              <a:t>TM</a:t>
            </a:r>
          </a:p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Unit 1 - Lesson 1.3 – Careers in Engineering</a:t>
            </a:r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  <a:p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506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  <a:sym typeface="Symbol" panose="05050102010706020507" pitchFamily="18" charset="2"/>
              </a:rPr>
              <a:t></a:t>
            </a:r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 2007 Project Lead The Way, Inc.</a:t>
            </a:r>
            <a:endParaRPr lang="en-US" sz="900" b="0" baseline="30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50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fld id="{B029153D-DB44-4AEB-B004-9E26266BE207}" type="slidenum">
              <a:rPr lang="en-US" sz="1200" b="0" smtClean="0">
                <a:solidFill>
                  <a:schemeClr val="tx1"/>
                </a:solidFill>
                <a:latin typeface="Arial" charset="0"/>
              </a:rPr>
              <a:pPr/>
              <a:t>12</a:t>
            </a:fld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6771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4608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Fields of Engineering</a:t>
            </a:r>
          </a:p>
        </p:txBody>
      </p:sp>
      <p:sp>
        <p:nvSpPr>
          <p:cNvPr id="460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Principles of Engineering</a:t>
            </a:r>
            <a:r>
              <a:rPr lang="en-US" sz="1000" b="0" baseline="30000" dirty="0" smtClean="0">
                <a:solidFill>
                  <a:schemeClr val="tx1"/>
                </a:solidFill>
                <a:latin typeface="Arial" charset="0"/>
              </a:rPr>
              <a:t>TM</a:t>
            </a:r>
          </a:p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Unit 1 - Lesson 1.3 – Careers in Engineering</a:t>
            </a:r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  <a:p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60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  <a:sym typeface="Symbol" panose="05050102010706020507" pitchFamily="18" charset="2"/>
              </a:rPr>
              <a:t></a:t>
            </a:r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 2007 Project Lead The Way, Inc.</a:t>
            </a:r>
            <a:endParaRPr lang="en-US" sz="900" b="0" baseline="30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60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fld id="{52D02806-9354-4F93-9A50-39986759C488}" type="slidenum">
              <a:rPr lang="en-US" sz="1200" b="0" smtClean="0">
                <a:solidFill>
                  <a:schemeClr val="tx1"/>
                </a:solidFill>
                <a:latin typeface="Arial" charset="0"/>
              </a:rPr>
              <a:pPr/>
              <a:t>13</a:t>
            </a:fld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796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Fields of Engineering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Principles of Engineering</a:t>
            </a:r>
            <a:r>
              <a:rPr lang="en-US" sz="1000" b="0" baseline="30000" dirty="0" smtClean="0">
                <a:solidFill>
                  <a:schemeClr val="tx1"/>
                </a:solidFill>
                <a:latin typeface="Arial" charset="0"/>
              </a:rPr>
              <a:t>TM</a:t>
            </a:r>
          </a:p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Unit 1 - Lesson 1.3 – Careers in Engineering</a:t>
            </a:r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  <a:p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  <a:sym typeface="Symbol" panose="05050102010706020507" pitchFamily="18" charset="2"/>
              </a:rPr>
              <a:t></a:t>
            </a:r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 2007 Project Lead The Way, Inc.</a:t>
            </a:r>
            <a:endParaRPr lang="en-US" sz="900" b="0" baseline="30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fld id="{96C6E6BA-3622-4E40-B1F2-76639DF763E7}" type="slidenum">
              <a:rPr lang="en-US" sz="1200" b="0" smtClean="0">
                <a:solidFill>
                  <a:schemeClr val="tx1"/>
                </a:solidFill>
                <a:latin typeface="Arial" charset="0"/>
              </a:rPr>
              <a:pPr/>
              <a:t>2</a:t>
            </a:fld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48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Engineering is also the application to:</a:t>
            </a:r>
          </a:p>
          <a:p>
            <a:pPr>
              <a:buFontTx/>
              <a:buChar char="•"/>
            </a:pPr>
            <a:r>
              <a:rPr lang="en-US" dirty="0" smtClean="0"/>
              <a:t>equip creative minds with the mathematical and analytical skills necessary to conceive of new designs</a:t>
            </a:r>
          </a:p>
          <a:p>
            <a:pPr>
              <a:buFontTx/>
              <a:buChar char="•"/>
            </a:pPr>
            <a:r>
              <a:rPr lang="en-US" dirty="0" smtClean="0"/>
              <a:t>intelligently question present ways of accomplishing tasks </a:t>
            </a:r>
          </a:p>
          <a:p>
            <a:pPr>
              <a:buFontTx/>
              <a:buChar char="•"/>
            </a:pPr>
            <a:r>
              <a:rPr lang="en-US" dirty="0" smtClean="0"/>
              <a:t>find better alternative methods in light of evolving technology</a:t>
            </a:r>
            <a:r>
              <a:rPr lang="en-US" sz="1400" dirty="0" smtClean="0"/>
              <a:t>	</a:t>
            </a:r>
            <a:endParaRPr lang="en-US" dirty="0" smtClean="0"/>
          </a:p>
          <a:p>
            <a:pPr>
              <a:buFontTx/>
              <a:buChar char="•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0674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3584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Fields of Engineering</a:t>
            </a:r>
          </a:p>
        </p:txBody>
      </p:sp>
      <p:sp>
        <p:nvSpPr>
          <p:cNvPr id="3584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Principles of Engineering</a:t>
            </a:r>
            <a:r>
              <a:rPr lang="en-US" sz="1000" b="0" baseline="30000" dirty="0" smtClean="0">
                <a:solidFill>
                  <a:schemeClr val="tx1"/>
                </a:solidFill>
                <a:latin typeface="Arial" charset="0"/>
              </a:rPr>
              <a:t>TM</a:t>
            </a:r>
          </a:p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Unit 1 - Lesson 1.3 – Careers in Engineering</a:t>
            </a:r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  <a:p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  <a:sym typeface="Symbol" panose="05050102010706020507" pitchFamily="18" charset="2"/>
              </a:rPr>
              <a:t></a:t>
            </a:r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2007 Project Lead The Way, Inc.</a:t>
            </a:r>
            <a:endParaRPr lang="en-US" sz="900" b="0" baseline="30000" dirty="0" smtClean="0">
              <a:solidFill>
                <a:schemeClr val="tx1"/>
              </a:solidFill>
              <a:latin typeface="Arial" charset="0"/>
            </a:endParaRPr>
          </a:p>
          <a:p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8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fld id="{361E3EEC-3814-4C34-BBB5-3C567CF2B1CE}" type="slidenum">
              <a:rPr lang="en-US" sz="1200" b="0" smtClean="0">
                <a:solidFill>
                  <a:schemeClr val="tx1"/>
                </a:solidFill>
                <a:latin typeface="Arial" charset="0"/>
              </a:rPr>
              <a:pPr/>
              <a:t>3</a:t>
            </a:fld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782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368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Fields of Engineering</a:t>
            </a:r>
          </a:p>
        </p:txBody>
      </p:sp>
      <p:sp>
        <p:nvSpPr>
          <p:cNvPr id="368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Principles of Engineering</a:t>
            </a:r>
            <a:r>
              <a:rPr lang="en-US" sz="1000" b="0" baseline="30000" dirty="0" smtClean="0">
                <a:solidFill>
                  <a:schemeClr val="tx1"/>
                </a:solidFill>
                <a:latin typeface="Arial" charset="0"/>
              </a:rPr>
              <a:t>TM</a:t>
            </a:r>
          </a:p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Unit 1 - Lesson 1.3 – Careers in Engineering</a:t>
            </a:r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  <a:p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  <a:sym typeface="Symbol" panose="05050102010706020507" pitchFamily="18" charset="2"/>
              </a:rPr>
              <a:t></a:t>
            </a:r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 2007 Project Lead The Way, Inc.</a:t>
            </a:r>
            <a:endParaRPr lang="en-US" sz="900" b="0" baseline="30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8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fld id="{A8C688B9-9E7C-463C-B4EF-2C925A686E5C}" type="slidenum">
              <a:rPr lang="en-US" sz="1200" b="0" smtClean="0">
                <a:solidFill>
                  <a:schemeClr val="tx1"/>
                </a:solidFill>
                <a:latin typeface="Arial" charset="0"/>
              </a:rPr>
              <a:pPr/>
              <a:t>4</a:t>
            </a:fld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225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Fields of Engineering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Principles of Engineering</a:t>
            </a:r>
            <a:r>
              <a:rPr lang="en-US" sz="1000" b="0" baseline="30000" dirty="0" smtClean="0">
                <a:solidFill>
                  <a:schemeClr val="tx1"/>
                </a:solidFill>
                <a:latin typeface="Arial" charset="0"/>
              </a:rPr>
              <a:t>TM</a:t>
            </a:r>
          </a:p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Unit 1 - Lesson 1.3 – Careers in Engineering</a:t>
            </a:r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  <a:p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  <a:sym typeface="Symbol" panose="05050102010706020507" pitchFamily="18" charset="2"/>
              </a:rPr>
              <a:t></a:t>
            </a:r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 2007 Project Lead The Way, Inc.</a:t>
            </a:r>
            <a:endParaRPr lang="en-US" sz="900" b="0" baseline="30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78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fld id="{A46E7128-2156-4789-A37B-AF23F80BDBCD}" type="slidenum">
              <a:rPr lang="en-US" sz="1200" b="0" smtClean="0">
                <a:solidFill>
                  <a:schemeClr val="tx1"/>
                </a:solidFill>
                <a:latin typeface="Arial" charset="0"/>
              </a:rPr>
              <a:pPr/>
              <a:t>5</a:t>
            </a:fld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7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Also mention:</a:t>
            </a:r>
          </a:p>
          <a:p>
            <a:pPr>
              <a:buFontTx/>
              <a:buChar char="•"/>
            </a:pPr>
            <a:r>
              <a:rPr lang="en-US" dirty="0" smtClean="0"/>
              <a:t>Can be disheartening - much of the work is trial and error</a:t>
            </a:r>
          </a:p>
          <a:p>
            <a:pPr>
              <a:buFontTx/>
              <a:buChar char="•"/>
            </a:pPr>
            <a:r>
              <a:rPr lang="en-US" dirty="0" smtClean="0"/>
              <a:t>Last few decades, almost all research was done solo</a:t>
            </a:r>
          </a:p>
          <a:p>
            <a:pPr>
              <a:buFontTx/>
              <a:buChar char="•"/>
            </a:pPr>
            <a:r>
              <a:rPr lang="en-US" dirty="0" smtClean="0"/>
              <a:t>With knowledge of chemistry, physics, and biology, groups or “research teams” of scientists and engineers would accelerate discoveries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6885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Fields of Engineering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Principles of Engineering</a:t>
            </a:r>
            <a:r>
              <a:rPr lang="en-US" sz="1000" b="0" baseline="30000" dirty="0" smtClean="0">
                <a:solidFill>
                  <a:schemeClr val="tx1"/>
                </a:solidFill>
                <a:latin typeface="Arial" charset="0"/>
              </a:rPr>
              <a:t>TM</a:t>
            </a:r>
          </a:p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Unit 1 - Lesson 1.3 – Careers in Engineering</a:t>
            </a:r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  <a:p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  <a:sym typeface="Symbol" panose="05050102010706020507" pitchFamily="18" charset="2"/>
              </a:rPr>
              <a:t></a:t>
            </a:r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 2007 Project Lead The Way, Inc.</a:t>
            </a:r>
            <a:endParaRPr lang="en-US" sz="900" b="0" baseline="30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fld id="{87C2665D-115A-4BB7-B2AF-486653151924}" type="slidenum">
              <a:rPr lang="en-US" sz="1200" b="0" smtClean="0">
                <a:solidFill>
                  <a:schemeClr val="tx1"/>
                </a:solidFill>
                <a:latin typeface="Arial" charset="0"/>
              </a:rPr>
              <a:pPr/>
              <a:t>6</a:t>
            </a:fld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Involved in the acquisition of patents to protect ideas, processes, or products</a:t>
            </a:r>
          </a:p>
          <a:p>
            <a:pPr>
              <a:buFontTx/>
              <a:buChar char="•"/>
            </a:pPr>
            <a:r>
              <a:rPr lang="en-US" dirty="0" smtClean="0"/>
              <a:t>Creativity and innovation, a knowledge of basic principles of science, and an inherent cleverness in making things work </a:t>
            </a:r>
          </a:p>
          <a:p>
            <a:pPr>
              <a:buFontTx/>
              <a:buChar char="•"/>
            </a:pPr>
            <a:r>
              <a:rPr lang="en-US" dirty="0" smtClean="0"/>
              <a:t>The actual construction, fabrication, assembly, layout, and testing of scale models, pilot models, and experimental models for pilot processes or procedures that will work</a:t>
            </a:r>
          </a:p>
          <a:p>
            <a:pPr>
              <a:buFontTx/>
              <a:buChar char="•"/>
            </a:pPr>
            <a:r>
              <a:rPr lang="en-US" dirty="0" smtClean="0"/>
              <a:t>Does not deal exclusively with new discoveries but involves using well-known principles and employing existing processes or machines to perform a new or unusual function</a:t>
            </a:r>
          </a:p>
          <a:p>
            <a:pPr>
              <a:buFontTx/>
              <a:buChar char="•"/>
            </a:pPr>
            <a:r>
              <a:rPr lang="en-US" dirty="0" smtClean="0"/>
              <a:t>Searches in library, manufacturing literature, and patents for existing ideas</a:t>
            </a:r>
          </a:p>
          <a:p>
            <a:pPr>
              <a:buFontTx/>
              <a:buChar char="•"/>
            </a:pPr>
            <a:r>
              <a:rPr lang="en-US" dirty="0" smtClean="0"/>
              <a:t>Involved in the acquisition of patents to protect ideas, processes or products</a:t>
            </a:r>
          </a:p>
        </p:txBody>
      </p:sp>
    </p:spTree>
    <p:extLst>
      <p:ext uri="{BB962C8B-B14F-4D97-AF65-F5344CB8AC3E}">
        <p14:creationId xmlns:p14="http://schemas.microsoft.com/office/powerpoint/2010/main" val="2854348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Fields of Engineering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Principles of Engineering</a:t>
            </a:r>
            <a:r>
              <a:rPr lang="en-US" sz="1000" b="0" baseline="30000" dirty="0" smtClean="0">
                <a:solidFill>
                  <a:schemeClr val="tx1"/>
                </a:solidFill>
                <a:latin typeface="Arial" charset="0"/>
              </a:rPr>
              <a:t>TM</a:t>
            </a:r>
          </a:p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Unit 1 - Lesson 1.3 – Careers in Engineering</a:t>
            </a:r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  <a:p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9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  <a:sym typeface="Symbol" panose="05050102010706020507" pitchFamily="18" charset="2"/>
              </a:rPr>
              <a:t></a:t>
            </a:r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 2007 Project Lead The Way, Inc.</a:t>
            </a:r>
            <a:endParaRPr lang="en-US" sz="900" b="0" baseline="30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9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fld id="{18EBAB8D-FB73-4C2B-8C94-8A84B7387696}" type="slidenum">
              <a:rPr lang="en-US" sz="1200" b="0" smtClean="0">
                <a:solidFill>
                  <a:schemeClr val="tx1"/>
                </a:solidFill>
                <a:latin typeface="Arial" charset="0"/>
              </a:rPr>
              <a:pPr/>
              <a:t>7</a:t>
            </a:fld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9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Not only must the device or process work, it must also be made in a style and at a price that will attract customers.</a:t>
            </a:r>
          </a:p>
          <a:p>
            <a:pPr>
              <a:buFontTx/>
              <a:buChar char="•"/>
            </a:pPr>
            <a:r>
              <a:rPr lang="en-US" dirty="0" smtClean="0"/>
              <a:t>Must arrive at a design solution that will provide for adequate safety without excessive redundancy.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2236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Fields of Engineering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Principles of Engineering</a:t>
            </a:r>
            <a:r>
              <a:rPr lang="en-US" sz="1000" b="0" baseline="30000" dirty="0" smtClean="0">
                <a:solidFill>
                  <a:schemeClr val="tx1"/>
                </a:solidFill>
                <a:latin typeface="Arial" charset="0"/>
              </a:rPr>
              <a:t>TM</a:t>
            </a:r>
          </a:p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Unit 1 - Lesson 1.3 – Careers in Engineering</a:t>
            </a:r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  <a:p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  <a:sym typeface="Symbol" panose="05050102010706020507" pitchFamily="18" charset="2"/>
              </a:rPr>
              <a:t></a:t>
            </a:r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 2007 Project Lead The Way, Inc.</a:t>
            </a:r>
            <a:endParaRPr lang="en-US" sz="900" b="0" baseline="30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fld id="{6A8A9A5A-5A11-49BC-ACBC-62E0FA81FE19}" type="slidenum">
              <a:rPr lang="en-US" sz="1200" b="0" smtClean="0">
                <a:solidFill>
                  <a:schemeClr val="tx1"/>
                </a:solidFill>
                <a:latin typeface="Arial" charset="0"/>
              </a:rPr>
              <a:pPr/>
              <a:t>8</a:t>
            </a:fld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413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4198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Fields of Engineering</a:t>
            </a:r>
          </a:p>
        </p:txBody>
      </p:sp>
      <p:sp>
        <p:nvSpPr>
          <p:cNvPr id="4198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Principles of Engineering</a:t>
            </a:r>
            <a:r>
              <a:rPr lang="en-US" sz="1000" b="0" baseline="30000" dirty="0" smtClean="0">
                <a:solidFill>
                  <a:schemeClr val="tx1"/>
                </a:solidFill>
                <a:latin typeface="Arial" charset="0"/>
              </a:rPr>
              <a:t>TM</a:t>
            </a:r>
          </a:p>
          <a:p>
            <a:r>
              <a:rPr lang="en-US" sz="1000" b="0" dirty="0" smtClean="0">
                <a:solidFill>
                  <a:schemeClr val="tx1"/>
                </a:solidFill>
                <a:latin typeface="Arial" charset="0"/>
              </a:rPr>
              <a:t>Unit 1 - Lesson 1.3 – Careers in Engineering</a:t>
            </a:r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  <a:p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  <a:sym typeface="Symbol" panose="05050102010706020507" pitchFamily="18" charset="2"/>
              </a:rPr>
              <a:t></a:t>
            </a:r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 2007 Project Lead The Way, Inc.</a:t>
            </a:r>
            <a:endParaRPr lang="en-US" sz="900" b="0" baseline="30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9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fld id="{6B30E905-0145-47F0-902F-EAD91BE482D6}" type="slidenum">
              <a:rPr lang="en-US" sz="1200" b="0" smtClean="0">
                <a:solidFill>
                  <a:schemeClr val="tx1"/>
                </a:solidFill>
                <a:latin typeface="Arial" charset="0"/>
              </a:rPr>
              <a:pPr/>
              <a:t>9</a:t>
            </a:fld>
            <a:endParaRPr lang="en-US" sz="1200" b="0" dirty="0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007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386B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PLTW_MT_L_3C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47800" y="381000"/>
            <a:ext cx="6246479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BA66F-768A-496E-B201-B0F50C2CC72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A5C21-3EFD-42C5-84BD-6FC92D3A6C9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46C69-9418-40E3-B341-72FC08C7A56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0E8F6-9527-4481-96FF-48BB1CF6397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D7CA6-A1F5-49C9-A354-4074CB0AFA9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14DAA-D432-4B91-B9A1-4DFA351737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39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CC0E6-4312-49C1-ABD5-90597C7E09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44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8B3C12-BC1A-4959-8182-8B391870C7D3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7" r:id="rId4"/>
    <p:sldLayoutId id="2147483668" r:id="rId5"/>
    <p:sldLayoutId id="2147483669" r:id="rId6"/>
    <p:sldLayoutId id="2147483670" r:id="rId7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386B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atachievements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hyperlink" Target="http://www.engineergirl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comments" Target="../comments/commen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omments" Target="../comments/commen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 Overview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6858000" y="6629400"/>
            <a:ext cx="220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2012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 to Engineering Design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"/>
            <a:ext cx="8458200" cy="1295400"/>
          </a:xfrm>
        </p:spPr>
        <p:txBody>
          <a:bodyPr/>
          <a:lstStyle/>
          <a:p>
            <a:pPr algn="l" eaLnBrk="1" hangingPunct="1"/>
            <a:r>
              <a:rPr lang="en-US" sz="3600" dirty="0" smtClean="0"/>
              <a:t>What Functions Do Engineers Perform?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143000"/>
            <a:ext cx="8458200" cy="4724400"/>
          </a:xfrm>
        </p:spPr>
        <p:txBody>
          <a:bodyPr/>
          <a:lstStyle/>
          <a:p>
            <a:pPr marL="114300" indent="-114300" eaLnBrk="1" hangingPunct="1"/>
            <a:r>
              <a:rPr lang="en-US" sz="2800" b="1" dirty="0" smtClean="0">
                <a:solidFill>
                  <a:schemeClr val="folHlink"/>
                </a:solidFill>
              </a:rPr>
              <a:t>OPERATIONS OR PLANT</a:t>
            </a:r>
            <a:endParaRPr lang="en-US" sz="2800" dirty="0" smtClean="0"/>
          </a:p>
          <a:p>
            <a:pPr marL="114300" indent="-114300" algn="l" eaLnBrk="1" hangingPunct="1">
              <a:spcBef>
                <a:spcPts val="0"/>
              </a:spcBef>
              <a:buFontTx/>
              <a:buChar char="•"/>
            </a:pPr>
            <a:r>
              <a:rPr lang="en-US" sz="2600" dirty="0" smtClean="0"/>
              <a:t>Responsible for the maintenance of the building, equipment, grounds, and utilities</a:t>
            </a:r>
          </a:p>
          <a:p>
            <a:pPr marL="114300" indent="-114300" algn="l" eaLnBrk="1" hangingPunct="1">
              <a:spcBef>
                <a:spcPts val="0"/>
              </a:spcBef>
              <a:buFontTx/>
              <a:buChar char="•"/>
            </a:pPr>
            <a:r>
              <a:rPr lang="en-US" sz="2600" dirty="0" smtClean="0"/>
              <a:t>Varies from routine tasks to setting up and regulating the most complex automated machinery</a:t>
            </a:r>
          </a:p>
          <a:p>
            <a:pPr marL="114300" indent="-114300" algn="l" eaLnBrk="1" hangingPunct="1">
              <a:spcBef>
                <a:spcPts val="0"/>
              </a:spcBef>
              <a:buFontTx/>
              <a:buChar char="•"/>
            </a:pPr>
            <a:r>
              <a:rPr lang="en-US" sz="2600" dirty="0" smtClean="0"/>
              <a:t>Wide knowledge of several branches of engineering</a:t>
            </a:r>
          </a:p>
          <a:p>
            <a:pPr marL="114300" indent="-114300" algn="l" eaLnBrk="1" hangingPunct="1">
              <a:spcBef>
                <a:spcPts val="0"/>
              </a:spcBef>
              <a:buFontTx/>
              <a:buChar char="•"/>
            </a:pPr>
            <a:r>
              <a:rPr lang="en-US" sz="2600" dirty="0" smtClean="0"/>
              <a:t>Compare costs of operating under various conditions and set schedules for machines so that the best use will be made of them</a:t>
            </a:r>
          </a:p>
          <a:p>
            <a:pPr marL="114300" indent="-114300" algn="l" eaLnBrk="1" hangingPunct="1">
              <a:spcBef>
                <a:spcPts val="0"/>
              </a:spcBef>
              <a:buFontTx/>
              <a:buChar char="•"/>
            </a:pPr>
            <a:r>
              <a:rPr lang="en-US" sz="2600" dirty="0" smtClean="0"/>
              <a:t>Evaluate new equipment and retire old equipment</a:t>
            </a:r>
          </a:p>
          <a:p>
            <a:pPr marL="114300" indent="-114300" algn="l" eaLnBrk="1" hangingPunct="1">
              <a:spcBef>
                <a:spcPts val="0"/>
              </a:spcBef>
              <a:buFontTx/>
              <a:buChar char="•"/>
            </a:pPr>
            <a:r>
              <a:rPr lang="en-US" sz="2600" dirty="0" smtClean="0"/>
              <a:t>Must be able to work with people and machines and know what results to expect from them</a:t>
            </a:r>
          </a:p>
          <a:p>
            <a:pPr marL="114300" indent="-114300" algn="l" eaLnBrk="1" hangingPunct="1">
              <a:buFontTx/>
              <a:buChar char="•"/>
            </a:pPr>
            <a:endParaRPr lang="en-US" sz="2400" dirty="0" smtClean="0"/>
          </a:p>
        </p:txBody>
      </p:sp>
      <p:pic>
        <p:nvPicPr>
          <p:cNvPr id="4" name="Picture 4" descr="C:\Users\lsmith\Dropbox\2014-15 Curriculum Release\Notes\Logos\PLTW_Engineer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6218237"/>
            <a:ext cx="3005137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81800" y="6553200"/>
            <a:ext cx="2209800" cy="228600"/>
          </a:xfrm>
        </p:spPr>
        <p:txBody>
          <a:bodyPr/>
          <a:lstStyle/>
          <a:p>
            <a:pPr algn="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© 2012 Project Lead The Way, Inc.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44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pPr algn="l" eaLnBrk="1" hangingPunct="1"/>
            <a:r>
              <a:rPr lang="en-US" sz="3600" dirty="0" smtClean="0"/>
              <a:t>What Functions Do Engineers Perform?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341437"/>
            <a:ext cx="8153400" cy="4876800"/>
          </a:xfrm>
        </p:spPr>
        <p:txBody>
          <a:bodyPr/>
          <a:lstStyle/>
          <a:p>
            <a:pPr marL="114300" indent="-114300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chemeClr val="folHlink"/>
                </a:solidFill>
              </a:rPr>
              <a:t>SALES</a:t>
            </a:r>
            <a:endParaRPr lang="en-US" sz="2400" b="1" dirty="0" smtClean="0"/>
          </a:p>
          <a:p>
            <a:pPr marL="114300" indent="-114300" algn="l" eaLnBrk="1" hangingPunct="1">
              <a:spcBef>
                <a:spcPts val="0"/>
              </a:spcBef>
              <a:buFontTx/>
              <a:buChar char="•"/>
            </a:pPr>
            <a:r>
              <a:rPr lang="en-US" sz="2400" dirty="0" smtClean="0"/>
              <a:t>Present the use of new products to prospective customers</a:t>
            </a:r>
          </a:p>
          <a:p>
            <a:pPr marL="114300" indent="-114300" algn="l" eaLnBrk="1" hangingPunct="1">
              <a:spcBef>
                <a:spcPts val="0"/>
              </a:spcBef>
              <a:buFontTx/>
              <a:buChar char="•"/>
            </a:pPr>
            <a:r>
              <a:rPr lang="en-US" sz="2400" dirty="0" smtClean="0"/>
              <a:t>Possess intimate knowledge of the principles involved, to educate possible users so that a demand can be created</a:t>
            </a:r>
          </a:p>
          <a:p>
            <a:pPr marL="114300" indent="-114300" algn="l" eaLnBrk="1" hangingPunct="1">
              <a:spcBef>
                <a:spcPts val="0"/>
              </a:spcBef>
              <a:buFontTx/>
              <a:buChar char="•"/>
            </a:pPr>
            <a:r>
              <a:rPr lang="en-US" sz="2400" dirty="0" smtClean="0"/>
              <a:t>Ability to “talk their language” and answer technical questions</a:t>
            </a:r>
          </a:p>
          <a:p>
            <a:pPr marL="114300" indent="-114300" algn="l" eaLnBrk="1" hangingPunct="1">
              <a:spcBef>
                <a:spcPts val="0"/>
              </a:spcBef>
              <a:buFontTx/>
              <a:buChar char="•"/>
            </a:pPr>
            <a:r>
              <a:rPr lang="en-US" sz="2400" dirty="0" smtClean="0"/>
              <a:t>Must be familiar with the operations of a customer’s plant</a:t>
            </a:r>
          </a:p>
          <a:p>
            <a:pPr marL="114300" indent="-114300" algn="l" eaLnBrk="1" hangingPunct="1">
              <a:spcBef>
                <a:spcPts val="0"/>
              </a:spcBef>
              <a:buFontTx/>
              <a:buChar char="•"/>
            </a:pPr>
            <a:r>
              <a:rPr lang="en-US" sz="2400" dirty="0" smtClean="0"/>
              <a:t>Must be able to show how their product will fit into the plant</a:t>
            </a:r>
          </a:p>
          <a:p>
            <a:pPr marL="114300" indent="-114300" algn="l" eaLnBrk="1" hangingPunct="1">
              <a:spcBef>
                <a:spcPts val="0"/>
              </a:spcBef>
              <a:buFontTx/>
              <a:buChar char="•"/>
            </a:pPr>
            <a:r>
              <a:rPr lang="en-US" sz="2400" dirty="0" smtClean="0"/>
              <a:t>Ability to show the economics involved to convince the customer to buy</a:t>
            </a:r>
          </a:p>
          <a:p>
            <a:pPr marL="114300" indent="-114300" algn="l" eaLnBrk="1" hangingPunct="1">
              <a:spcBef>
                <a:spcPts val="0"/>
              </a:spcBef>
              <a:buFontTx/>
              <a:buChar char="•"/>
            </a:pPr>
            <a:r>
              <a:rPr lang="en-US" sz="2400" dirty="0" smtClean="0"/>
              <a:t>Knowing applications in which no apparatus is available and reporting back to the company that a need exists for research and development</a:t>
            </a:r>
          </a:p>
        </p:txBody>
      </p:sp>
      <p:pic>
        <p:nvPicPr>
          <p:cNvPr id="4" name="Picture 4" descr="C:\Users\lsmith\Dropbox\2014-15 Curriculum Release\Notes\Logos\PLTW_Engineer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6218237"/>
            <a:ext cx="3005137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81800" y="6553200"/>
            <a:ext cx="2209800" cy="228600"/>
          </a:xfrm>
        </p:spPr>
        <p:txBody>
          <a:bodyPr/>
          <a:lstStyle/>
          <a:p>
            <a:pPr algn="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© 2012 Project Lead The Way, Inc.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3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"/>
            <a:ext cx="8610600" cy="1371600"/>
          </a:xfrm>
        </p:spPr>
        <p:txBody>
          <a:bodyPr/>
          <a:lstStyle/>
          <a:p>
            <a:pPr algn="l" eaLnBrk="1" hangingPunct="1"/>
            <a:r>
              <a:rPr lang="en-US" sz="3600" dirty="0" smtClean="0"/>
              <a:t>What Functions Do Engineers Perform?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pPr marL="114300" indent="-114300" eaLnBrk="1" hangingPunct="1"/>
            <a:r>
              <a:rPr lang="en-US" sz="2800" b="1" dirty="0" smtClean="0">
                <a:solidFill>
                  <a:schemeClr val="folHlink"/>
                </a:solidFill>
              </a:rPr>
              <a:t>MANAGEMENT</a:t>
            </a:r>
            <a:endParaRPr lang="en-US" sz="2800" dirty="0" smtClean="0"/>
          </a:p>
          <a:p>
            <a:pPr marL="114300" indent="-114300" algn="l" eaLnBrk="1" hangingPunct="1">
              <a:buFont typeface="Arial" pitchFamily="34" charset="0"/>
              <a:buChar char="•"/>
            </a:pPr>
            <a:r>
              <a:rPr lang="en-US" sz="2400" dirty="0" smtClean="0"/>
              <a:t>Recent surveys show that the trend today is for corporate leaders in the United States to have a background in engineering and science</a:t>
            </a:r>
          </a:p>
          <a:p>
            <a:pPr marL="114300" indent="-114300" algn="l" eaLnBrk="1" hangingPunct="1">
              <a:buFontTx/>
              <a:buChar char="•"/>
            </a:pPr>
            <a:r>
              <a:rPr lang="en-US" sz="2400" dirty="0" smtClean="0"/>
              <a:t>Leaders use the capabilities of the company to the best advantage to produce a desirable product in a competitive economy</a:t>
            </a:r>
          </a:p>
          <a:p>
            <a:pPr marL="114300" indent="-114300" algn="l" eaLnBrk="1" hangingPunct="1">
              <a:buFontTx/>
              <a:buChar char="•"/>
            </a:pPr>
            <a:r>
              <a:rPr lang="en-US" sz="2400" dirty="0" smtClean="0"/>
              <a:t>Make decisions involving: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sz="2400" dirty="0" smtClean="0"/>
              <a:t>Equipment in the plant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sz="2400" dirty="0" smtClean="0"/>
              <a:t>The labor force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sz="2400" dirty="0" smtClean="0"/>
              <a:t>Financial assets</a:t>
            </a:r>
          </a:p>
        </p:txBody>
      </p:sp>
      <p:pic>
        <p:nvPicPr>
          <p:cNvPr id="4" name="Picture 4" descr="C:\Users\lsmith\Dropbox\2014-15 Curriculum Release\Notes\Logos\PLTW_Engineer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6218237"/>
            <a:ext cx="3005137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81800" y="6553200"/>
            <a:ext cx="2209800" cy="228600"/>
          </a:xfrm>
        </p:spPr>
        <p:txBody>
          <a:bodyPr/>
          <a:lstStyle/>
          <a:p>
            <a:pPr algn="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© 2012 Project Lead The Way, Inc.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3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382000" cy="1371600"/>
          </a:xfrm>
        </p:spPr>
        <p:txBody>
          <a:bodyPr/>
          <a:lstStyle/>
          <a:p>
            <a:pPr algn="l" eaLnBrk="1" hangingPunct="1"/>
            <a:r>
              <a:rPr lang="en-US" sz="3600" dirty="0" smtClean="0"/>
              <a:t>What Functions Do Engineers Perform?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108200"/>
            <a:ext cx="7239000" cy="2514600"/>
          </a:xfrm>
        </p:spPr>
        <p:txBody>
          <a:bodyPr/>
          <a:lstStyle/>
          <a:p>
            <a:pPr marL="114300" indent="-114300" algn="l" eaLnBrk="1" hangingPunct="1">
              <a:buFontTx/>
              <a:buChar char="•"/>
            </a:pPr>
            <a:r>
              <a:rPr lang="en-US" sz="2400" dirty="0" smtClean="0"/>
              <a:t>Business side of the operation that the engineer must work harder to develop</a:t>
            </a:r>
          </a:p>
          <a:p>
            <a:pPr marL="114300" indent="-114300" algn="l" eaLnBrk="1" hangingPunct="1">
              <a:buFontTx/>
              <a:buChar char="•"/>
            </a:pPr>
            <a:r>
              <a:rPr lang="en-US" sz="2400" dirty="0" smtClean="0"/>
              <a:t>Concerned with long-range effects of policy decisions, including financial, legal, and labor aspects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895600" y="1524000"/>
            <a:ext cx="2892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chemeClr val="folHlink"/>
                </a:solidFill>
                <a:latin typeface="Arial" charset="0"/>
              </a:rPr>
              <a:t>MANAGEMENT</a:t>
            </a:r>
            <a:endParaRPr lang="en-US" sz="2800" dirty="0">
              <a:solidFill>
                <a:schemeClr val="folHlink"/>
              </a:solidFill>
              <a:latin typeface="Arial" charset="0"/>
            </a:endParaRPr>
          </a:p>
        </p:txBody>
      </p:sp>
      <p:pic>
        <p:nvPicPr>
          <p:cNvPr id="5" name="Picture 4" descr="C:\Users\lsmith\Dropbox\2014-15 Curriculum Release\Notes\Logos\PLTW_Engineer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6218237"/>
            <a:ext cx="3005137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81800" y="6553200"/>
            <a:ext cx="2209800" cy="228600"/>
          </a:xfrm>
        </p:spPr>
        <p:txBody>
          <a:bodyPr/>
          <a:lstStyle/>
          <a:p>
            <a:pPr algn="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© 2012 Project Lead The Way, Inc.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23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dirty="0" smtClean="0"/>
              <a:t>ENGINEERING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171450" indent="-171450" eaLnBrk="1" hangingPunct="1">
              <a:buFontTx/>
              <a:buNone/>
            </a:pPr>
            <a:r>
              <a:rPr lang="en-US" sz="2800" dirty="0" smtClean="0"/>
              <a:t>	Engineering is the application of mathematics and scientific principles to better or improve life.</a:t>
            </a:r>
          </a:p>
        </p:txBody>
      </p:sp>
      <p:pic>
        <p:nvPicPr>
          <p:cNvPr id="5124" name="Picture 9" descr="pe01844_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35985"/>
            <a:ext cx="4038600" cy="3254392"/>
          </a:xfrm>
        </p:spPr>
      </p:pic>
      <p:pic>
        <p:nvPicPr>
          <p:cNvPr id="5" name="Picture 4" descr="C:\Users\lsmith\Dropbox\2014-15 Curriculum Release\Notes\Logos\PLTW_Engineeri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6218237"/>
            <a:ext cx="3005137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81800" y="6553200"/>
            <a:ext cx="2209800" cy="228600"/>
          </a:xfrm>
        </p:spPr>
        <p:txBody>
          <a:bodyPr/>
          <a:lstStyle/>
          <a:p>
            <a:pPr algn="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© 2012 Project Lead The Way, Inc.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42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dirty="0" smtClean="0"/>
              <a:t>Engineers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What is an engineer?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An engineer is a person who is trained in and uses technological and scientific knowledge to solve practical problems.</a:t>
            </a:r>
          </a:p>
          <a:p>
            <a:pPr eaLnBrk="1" hangingPunct="1">
              <a:buFontTx/>
              <a:buNone/>
            </a:pPr>
            <a:r>
              <a:rPr lang="en-US" sz="2400" b="1" dirty="0" smtClean="0"/>
              <a:t>	Engineers Greatest Achievements </a:t>
            </a:r>
            <a:r>
              <a:rPr lang="en-US" sz="2400" dirty="0" smtClean="0">
                <a:hlinkClick r:id="rId3"/>
              </a:rPr>
              <a:t>www.greatachievements.org</a:t>
            </a:r>
            <a:r>
              <a:rPr lang="en-US" sz="2400" b="1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sz="2400" b="1" dirty="0" smtClean="0"/>
              <a:t>	Engineering Girl </a:t>
            </a:r>
            <a:r>
              <a:rPr lang="en-US" sz="2400" dirty="0" smtClean="0">
                <a:hlinkClick r:id="rId4"/>
              </a:rPr>
              <a:t>www.engineergirl.org</a:t>
            </a:r>
            <a:endParaRPr lang="en-US" sz="2400" dirty="0" smtClean="0"/>
          </a:p>
        </p:txBody>
      </p:sp>
      <p:pic>
        <p:nvPicPr>
          <p:cNvPr id="6148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>
            <a:clrChange>
              <a:clrFrom>
                <a:srgbClr val="EEF1E0"/>
              </a:clrFrom>
              <a:clrTo>
                <a:srgbClr val="EEF1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257425"/>
            <a:ext cx="4038600" cy="3211513"/>
          </a:xfrm>
          <a:noFill/>
        </p:spPr>
      </p:pic>
      <p:pic>
        <p:nvPicPr>
          <p:cNvPr id="5" name="Picture 4" descr="C:\Users\lsmith\Dropbox\2014-15 Curriculum Release\Notes\Logos\PLTW_Engineering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6218237"/>
            <a:ext cx="3005137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81800" y="6553200"/>
            <a:ext cx="2209800" cy="228600"/>
          </a:xfrm>
        </p:spPr>
        <p:txBody>
          <a:bodyPr/>
          <a:lstStyle/>
          <a:p>
            <a:pPr algn="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© 2012 Project Lead The Way, Inc.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15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dirty="0" smtClean="0"/>
              <a:t>What Do Engineers Do?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Research</a:t>
            </a:r>
          </a:p>
          <a:p>
            <a:pPr eaLnBrk="1" hangingPunct="1"/>
            <a:r>
              <a:rPr lang="en-US" sz="2800" dirty="0" smtClean="0"/>
              <a:t>Develop</a:t>
            </a:r>
          </a:p>
          <a:p>
            <a:pPr eaLnBrk="1" hangingPunct="1"/>
            <a:r>
              <a:rPr lang="en-US" sz="2800" dirty="0" smtClean="0"/>
              <a:t>Design</a:t>
            </a:r>
          </a:p>
          <a:p>
            <a:pPr eaLnBrk="1" hangingPunct="1"/>
            <a:r>
              <a:rPr lang="en-US" sz="2800" dirty="0" smtClean="0"/>
              <a:t>Supervise</a:t>
            </a:r>
          </a:p>
          <a:p>
            <a:pPr eaLnBrk="1" hangingPunct="1"/>
            <a:r>
              <a:rPr lang="en-US" sz="2800" dirty="0" smtClean="0"/>
              <a:t>Manage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  <p:pic>
        <p:nvPicPr>
          <p:cNvPr id="4" name="Picture 4" descr="C:\Users\lsmith\Dropbox\2014-15 Curriculum Release\Notes\Logos\PLTW_Engineer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6218237"/>
            <a:ext cx="3005137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81800" y="6553200"/>
            <a:ext cx="2209800" cy="228600"/>
          </a:xfrm>
        </p:spPr>
        <p:txBody>
          <a:bodyPr/>
          <a:lstStyle/>
          <a:p>
            <a:pPr algn="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© 2012 Project Lead The Way, Inc.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00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solidFill>
                  <a:schemeClr val="folHlink"/>
                </a:solidFill>
              </a:rPr>
              <a:t>RESEARCH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762000"/>
            <a:ext cx="4038600" cy="4525963"/>
          </a:xfrm>
        </p:spPr>
        <p:txBody>
          <a:bodyPr/>
          <a:lstStyle/>
          <a:p>
            <a:pPr marL="114300" indent="-114300" eaLnBrk="1" hangingPunct="1"/>
            <a:endParaRPr lang="en-US" sz="2800" dirty="0" smtClean="0"/>
          </a:p>
          <a:p>
            <a:pPr marL="114300" indent="-114300" eaLnBrk="1" hangingPunct="1"/>
            <a:r>
              <a:rPr lang="en-US" sz="2800" dirty="0" smtClean="0"/>
              <a:t>Employ basic scientific principles in the discovery and application of new knowledge that will have commercial or economic value</a:t>
            </a:r>
          </a:p>
          <a:p>
            <a:pPr marL="114300" indent="-114300" eaLnBrk="1" hangingPunct="1"/>
            <a:r>
              <a:rPr lang="en-US" sz="2800" dirty="0" smtClean="0"/>
              <a:t>Develop existing or invent new products</a:t>
            </a:r>
          </a:p>
          <a:p>
            <a:pPr marL="114300" indent="-114300" eaLnBrk="1" hangingPunct="1"/>
            <a:r>
              <a:rPr lang="en-US" sz="2800" dirty="0" smtClean="0"/>
              <a:t>“Discover truths” about a subject</a:t>
            </a:r>
          </a:p>
        </p:txBody>
      </p:sp>
      <p:pic>
        <p:nvPicPr>
          <p:cNvPr id="8196" name="Picture 9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722438"/>
            <a:ext cx="4038600" cy="3028950"/>
          </a:xfrm>
          <a:noFill/>
        </p:spPr>
      </p:pic>
      <p:sp>
        <p:nvSpPr>
          <p:cNvPr id="8197" name="Rectangle 10"/>
          <p:cNvSpPr>
            <a:spLocks noChangeArrowheads="1"/>
          </p:cNvSpPr>
          <p:nvPr/>
        </p:nvSpPr>
        <p:spPr bwMode="auto">
          <a:xfrm>
            <a:off x="304800" y="762000"/>
            <a:ext cx="5410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2800" dirty="0">
                <a:solidFill>
                  <a:schemeClr val="folHlink"/>
                </a:solidFill>
                <a:latin typeface="Arial" charset="0"/>
              </a:rPr>
              <a:t>The purpose of research is to:</a:t>
            </a:r>
          </a:p>
        </p:txBody>
      </p:sp>
      <p:pic>
        <p:nvPicPr>
          <p:cNvPr id="6" name="Picture 4" descr="C:\Users\lsmith\Dropbox\2014-15 Curriculum Release\Notes\Logos\PLTW_Engineeri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6218237"/>
            <a:ext cx="3005137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81800" y="6553200"/>
            <a:ext cx="2209800" cy="228600"/>
          </a:xfrm>
        </p:spPr>
        <p:txBody>
          <a:bodyPr/>
          <a:lstStyle/>
          <a:p>
            <a:pPr algn="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© 2012 Project Lead The Way, Inc.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95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dirty="0" smtClean="0">
                <a:solidFill>
                  <a:schemeClr val="folHlink"/>
                </a:solidFill>
              </a:rPr>
              <a:t>DEVELOPMENT</a:t>
            </a:r>
            <a:endParaRPr lang="en-US" sz="36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65237"/>
            <a:ext cx="4038600" cy="4525963"/>
          </a:xfrm>
        </p:spPr>
        <p:txBody>
          <a:bodyPr/>
          <a:lstStyle/>
          <a:p>
            <a:pPr marL="114300" indent="-114300" eaLnBrk="1" hangingPunct="1">
              <a:lnSpc>
                <a:spcPct val="90000"/>
              </a:lnSpc>
            </a:pPr>
            <a:r>
              <a:rPr lang="en-US" sz="2400" dirty="0" smtClean="0"/>
              <a:t>Is the actual construction, fabrication, assembly, layout, and testing of scale models, pilot models, and experimental models for pilot processes or procedures that will work</a:t>
            </a:r>
          </a:p>
          <a:p>
            <a:pPr marL="114300" indent="-114300" eaLnBrk="1" hangingPunct="1">
              <a:lnSpc>
                <a:spcPct val="90000"/>
              </a:lnSpc>
            </a:pPr>
            <a:r>
              <a:rPr lang="en-US" sz="2400" dirty="0" smtClean="0"/>
              <a:t>Does not deal exclusively with new discoveries but involves using well-known principles and employing existing processes or machines to perform a new or unusual function</a:t>
            </a:r>
          </a:p>
        </p:txBody>
      </p:sp>
      <p:pic>
        <p:nvPicPr>
          <p:cNvPr id="9220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295400"/>
            <a:ext cx="4038600" cy="3575050"/>
          </a:xfrm>
          <a:noFill/>
        </p:spPr>
      </p:pic>
      <p:sp>
        <p:nvSpPr>
          <p:cNvPr id="5" name="Rectangle 4"/>
          <p:cNvSpPr/>
          <p:nvPr/>
        </p:nvSpPr>
        <p:spPr>
          <a:xfrm>
            <a:off x="190500" y="5345175"/>
            <a:ext cx="4572000" cy="10895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" indent="-1143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  <a:latin typeface="+mn-lt"/>
              </a:rPr>
              <a:t>Can involve searches in library, manufacturing literature, and patents for existing ideas</a:t>
            </a:r>
          </a:p>
        </p:txBody>
      </p:sp>
      <p:pic>
        <p:nvPicPr>
          <p:cNvPr id="6" name="Picture 4" descr="C:\Users\lsmith\Dropbox\2014-15 Curriculum Release\Notes\Logos\PLTW_Engineeri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6218237"/>
            <a:ext cx="3005137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81800" y="6553200"/>
            <a:ext cx="2209800" cy="228600"/>
          </a:xfrm>
        </p:spPr>
        <p:txBody>
          <a:bodyPr/>
          <a:lstStyle/>
          <a:p>
            <a:pPr algn="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© 2012 Project Lead The Way, Inc.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4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dirty="0" smtClean="0">
                <a:solidFill>
                  <a:schemeClr val="folHlink"/>
                </a:solidFill>
              </a:rPr>
              <a:t>DESIGN</a:t>
            </a:r>
            <a:endParaRPr lang="en-US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4543" y="1295400"/>
            <a:ext cx="4038600" cy="4525963"/>
          </a:xfrm>
        </p:spPr>
        <p:txBody>
          <a:bodyPr/>
          <a:lstStyle/>
          <a:p>
            <a:pPr marL="114300" indent="-114300" eaLnBrk="1" hangingPunct="1">
              <a:spcBef>
                <a:spcPts val="0"/>
              </a:spcBef>
            </a:pPr>
            <a:r>
              <a:rPr lang="en-US" sz="2400" dirty="0" smtClean="0"/>
              <a:t>Anticipate all manner of problems that the user may create in the application of a machine or use of a structure</a:t>
            </a:r>
          </a:p>
          <a:p>
            <a:pPr marL="114300" indent="-114300" eaLnBrk="1" hangingPunct="1">
              <a:spcBef>
                <a:spcPts val="0"/>
              </a:spcBef>
            </a:pPr>
            <a:r>
              <a:rPr lang="en-US" sz="2400" dirty="0" smtClean="0"/>
              <a:t>Prevent user errors, accidents, and dissatisfaction</a:t>
            </a:r>
          </a:p>
          <a:p>
            <a:pPr marL="114300" indent="-114300" eaLnBrk="1" hangingPunct="1">
              <a:spcBef>
                <a:spcPts val="0"/>
              </a:spcBef>
            </a:pPr>
            <a:r>
              <a:rPr lang="en-US" sz="2400" dirty="0" smtClean="0"/>
              <a:t>Requires a mastery of basic engineering principles and mathematics and an understanding of the capabilities of machines</a:t>
            </a:r>
          </a:p>
        </p:txBody>
      </p:sp>
      <p:pic>
        <p:nvPicPr>
          <p:cNvPr id="10244" name="Picture 7" descr="eng0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630363"/>
            <a:ext cx="4038600" cy="4465637"/>
          </a:xfrm>
          <a:noFill/>
        </p:spPr>
      </p:pic>
      <p:pic>
        <p:nvPicPr>
          <p:cNvPr id="5" name="Picture 4" descr="C:\Users\lsmith\Dropbox\2014-15 Curriculum Release\Notes\Logos\PLTW_Engineeri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6218237"/>
            <a:ext cx="3005137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81800" y="6553200"/>
            <a:ext cx="2209800" cy="228600"/>
          </a:xfrm>
        </p:spPr>
        <p:txBody>
          <a:bodyPr/>
          <a:lstStyle/>
          <a:p>
            <a:pPr algn="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© 2012 Project Lead The Way, Inc.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01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848600" cy="1295400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solidFill>
                  <a:schemeClr val="folHlink"/>
                </a:solidFill>
              </a:rPr>
              <a:t>SUPERVISE</a:t>
            </a:r>
            <a:endParaRPr lang="en-US" sz="3600" b="1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752600"/>
            <a:ext cx="7620000" cy="4343400"/>
          </a:xfrm>
        </p:spPr>
        <p:txBody>
          <a:bodyPr/>
          <a:lstStyle/>
          <a:p>
            <a:pPr marL="114300" indent="-114300" algn="l" eaLnBrk="1" hangingPunct="1">
              <a:spcBef>
                <a:spcPts val="0"/>
              </a:spcBef>
              <a:buFontTx/>
              <a:buChar char="•"/>
            </a:pPr>
            <a:r>
              <a:rPr lang="en-US" sz="2600" dirty="0" smtClean="0"/>
              <a:t> Must take the design engineer’s drawings and supervise the assembly of the object as it was conceived</a:t>
            </a:r>
          </a:p>
          <a:p>
            <a:pPr marL="114300" indent="-114300" algn="l" eaLnBrk="1" hangingPunct="1">
              <a:spcBef>
                <a:spcPts val="0"/>
              </a:spcBef>
              <a:buFontTx/>
              <a:buChar char="•"/>
            </a:pPr>
            <a:r>
              <a:rPr lang="en-US" sz="2600" dirty="0" smtClean="0"/>
              <a:t> Works closely with the technicians, mechanics, and laborers</a:t>
            </a:r>
          </a:p>
          <a:p>
            <a:pPr marL="114300" indent="-114300" algn="l" eaLnBrk="1" hangingPunct="1">
              <a:spcBef>
                <a:spcPts val="0"/>
              </a:spcBef>
              <a:buFontTx/>
              <a:buChar char="•"/>
            </a:pPr>
            <a:r>
              <a:rPr lang="en-US" sz="2600" dirty="0" smtClean="0"/>
              <a:t> Associated with the process of estimating and bidding for competitive jobs</a:t>
            </a:r>
          </a:p>
          <a:p>
            <a:pPr marL="114300" indent="-114300" algn="l" eaLnBrk="1" hangingPunct="1">
              <a:spcBef>
                <a:spcPts val="0"/>
              </a:spcBef>
              <a:buFontTx/>
              <a:buChar char="•"/>
            </a:pPr>
            <a:r>
              <a:rPr lang="en-US" sz="2600" dirty="0" smtClean="0"/>
              <a:t> Employ knowledge of structural materials, fabricating processes, and general physical principles to estimate both time and cost to accomplish a task</a:t>
            </a:r>
          </a:p>
        </p:txBody>
      </p:sp>
      <p:pic>
        <p:nvPicPr>
          <p:cNvPr id="4" name="Picture 4" descr="C:\Users\lsmith\Dropbox\2014-15 Curriculum Release\Notes\Logos\PLTW_Engineer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6218237"/>
            <a:ext cx="3005137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81800" y="6553200"/>
            <a:ext cx="2209800" cy="228600"/>
          </a:xfrm>
        </p:spPr>
        <p:txBody>
          <a:bodyPr/>
          <a:lstStyle/>
          <a:p>
            <a:pPr algn="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© 2012 Project Lead The Way, Inc.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46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dirty="0" smtClean="0"/>
              <a:t>Other Engineering Tasks?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332038"/>
            <a:ext cx="4038600" cy="4525962"/>
          </a:xfrm>
        </p:spPr>
        <p:txBody>
          <a:bodyPr/>
          <a:lstStyle/>
          <a:p>
            <a:pPr marL="114300" indent="-114300" eaLnBrk="1" hangingPunct="1"/>
            <a:r>
              <a:rPr lang="en-US" sz="2400" dirty="0" smtClean="0"/>
              <a:t>Project Engineer supervises other engineers on job</a:t>
            </a:r>
          </a:p>
          <a:p>
            <a:pPr marL="114300" indent="-114300" eaLnBrk="1" hangingPunct="1"/>
            <a:r>
              <a:rPr lang="en-US" sz="2400" dirty="0" smtClean="0"/>
              <a:t>Preparation of schedules for production or construction</a:t>
            </a:r>
          </a:p>
          <a:p>
            <a:pPr marL="114300" indent="-114300" eaLnBrk="1" hangingPunct="1"/>
            <a:r>
              <a:rPr lang="en-US" sz="2400" dirty="0" smtClean="0"/>
              <a:t>Must have knowledge of engineering principles and visualization skills</a:t>
            </a:r>
            <a:r>
              <a:rPr lang="en-US" sz="2400" b="1" dirty="0" smtClean="0"/>
              <a:t>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38200" y="1447800"/>
            <a:ext cx="652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solidFill>
                  <a:schemeClr val="folHlink"/>
                </a:solidFill>
                <a:latin typeface="Arial" charset="0"/>
              </a:rPr>
              <a:t>PRODUCTION AND CONSTRUCTION:</a:t>
            </a:r>
            <a:endParaRPr lang="en-US" sz="2800" b="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2293" name="Picture 7" descr="Robot_Mockup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3438" y="2624138"/>
            <a:ext cx="3286125" cy="2476500"/>
          </a:xfrm>
          <a:noFill/>
        </p:spPr>
      </p:pic>
      <p:pic>
        <p:nvPicPr>
          <p:cNvPr id="6" name="Picture 4" descr="C:\Users\lsmith\Dropbox\2014-15 Curriculum Release\Notes\Logos\PLTW_Engineeri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6218237"/>
            <a:ext cx="3005137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81800" y="6553200"/>
            <a:ext cx="2209800" cy="228600"/>
          </a:xfrm>
        </p:spPr>
        <p:txBody>
          <a:bodyPr/>
          <a:lstStyle/>
          <a:p>
            <a:pPr algn="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© 2012 Project Lead The Way, Inc.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13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8.0&quot;&gt;&lt;object type=&quot;1&quot; unique_id=&quot;10001&quot;&gt;&lt;object type=&quot;8&quot; unique_id=&quot;10044&quot;&gt;&lt;/object&gt;&lt;object type=&quot;2&quot; unique_id=&quot;10045&quot;&gt;&lt;object type=&quot;3&quot; unique_id=&quot;10046&quot;&gt;&lt;property id=&quot;20148&quot; value=&quot;5&quot;/&gt;&lt;property id=&quot;20300&quot; value=&quot;Slide 1&quot;/&gt;&lt;property id=&quot;20307&quot; value=&quot;256&quot;/&gt;&lt;/object&gt;&lt;object type=&quot;3&quot; unique_id=&quot;10700&quot;&gt;&lt;property id=&quot;20148&quot; value=&quot;5&quot;/&gt;&lt;property id=&quot;20300&quot; value=&quot;Slide 2 - &amp;quot;ENGINEERING&amp;quot;&quot;/&gt;&lt;property id=&quot;20307&quot; value=&quot;266&quot;/&gt;&lt;/object&gt;&lt;object type=&quot;3&quot; unique_id=&quot;10701&quot;&gt;&lt;property id=&quot;20148&quot; value=&quot;5&quot;/&gt;&lt;property id=&quot;20300&quot; value=&quot;Slide 3 - &amp;quot;Engineers&amp;quot;&quot;/&gt;&lt;property id=&quot;20307&quot; value=&quot;267&quot;/&gt;&lt;/object&gt;&lt;object type=&quot;3&quot; unique_id=&quot;10702&quot;&gt;&lt;property id=&quot;20148&quot; value=&quot;5&quot;/&gt;&lt;property id=&quot;20300&quot; value=&quot;Slide 4 - &amp;quot;What Do Engineers Do?&amp;quot;&quot;/&gt;&lt;property id=&quot;20307&quot; value=&quot;268&quot;/&gt;&lt;/object&gt;&lt;object type=&quot;3&quot; unique_id=&quot;10703&quot;&gt;&lt;property id=&quot;20148&quot; value=&quot;5&quot;/&gt;&lt;property id=&quot;20300&quot; value=&quot;Slide 5 - &amp;quot;RESEARCH&amp;quot;&quot;/&gt;&lt;property id=&quot;20307&quot; value=&quot;269&quot;/&gt;&lt;/object&gt;&lt;object type=&quot;3&quot; unique_id=&quot;10704&quot;&gt;&lt;property id=&quot;20148&quot; value=&quot;5&quot;/&gt;&lt;property id=&quot;20300&quot; value=&quot;Slide 6 - &amp;quot;DEVELOPMENT&amp;quot;&quot;/&gt;&lt;property id=&quot;20307&quot; value=&quot;270&quot;/&gt;&lt;/object&gt;&lt;object type=&quot;3&quot; unique_id=&quot;10705&quot;&gt;&lt;property id=&quot;20148&quot; value=&quot;5&quot;/&gt;&lt;property id=&quot;20300&quot; value=&quot;Slide 7 - &amp;quot;DESIGN&amp;quot;&quot;/&gt;&lt;property id=&quot;20307&quot; value=&quot;271&quot;/&gt;&lt;/object&gt;&lt;object type=&quot;3&quot; unique_id=&quot;10706&quot;&gt;&lt;property id=&quot;20148&quot; value=&quot;5&quot;/&gt;&lt;property id=&quot;20300&quot; value=&quot;Slide 8 - &amp;quot;SUPERVISE&amp;quot;&quot;/&gt;&lt;property id=&quot;20307&quot; value=&quot;272&quot;/&gt;&lt;/object&gt;&lt;object type=&quot;3&quot; unique_id=&quot;10707&quot;&gt;&lt;property id=&quot;20148&quot; value=&quot;5&quot;/&gt;&lt;property id=&quot;20300&quot; value=&quot;Slide 9 - &amp;quot;Other Engineering Tasks? &amp;quot;&quot;/&gt;&lt;property id=&quot;20307&quot; value=&quot;273&quot;/&gt;&lt;/object&gt;&lt;object type=&quot;3&quot; unique_id=&quot;10708&quot;&gt;&lt;property id=&quot;20148&quot; value=&quot;5&quot;/&gt;&lt;property id=&quot;20300&quot; value=&quot;Slide 10 - &amp;quot;What Functions Do Engineers Perform?&amp;quot;&quot;/&gt;&lt;property id=&quot;20307&quot; value=&quot;274&quot;/&gt;&lt;/object&gt;&lt;object type=&quot;3&quot; unique_id=&quot;10709&quot;&gt;&lt;property id=&quot;20148&quot; value=&quot;5&quot;/&gt;&lt;property id=&quot;20300&quot; value=&quot;Slide 11 - &amp;quot;What Functions Do Engineers Perform?&amp;quot;&quot;/&gt;&lt;property id=&quot;20307&quot; value=&quot;275&quot;/&gt;&lt;/object&gt;&lt;object type=&quot;3&quot; unique_id=&quot;10710&quot;&gt;&lt;property id=&quot;20148&quot; value=&quot;5&quot;/&gt;&lt;property id=&quot;20300&quot; value=&quot;Slide 12 - &amp;quot;What Functions Do Engineers Perform?&amp;quot;&quot;/&gt;&lt;property id=&quot;20307&quot; value=&quot;276&quot;/&gt;&lt;/object&gt;&lt;object type=&quot;3&quot; unique_id=&quot;10711&quot;&gt;&lt;property id=&quot;20148&quot; value=&quot;5&quot;/&gt;&lt;property id=&quot;20300&quot; value=&quot;Slide 13 - &amp;quot;What Functions Do Engineers Perform?&amp;quot;&quot;/&gt;&lt;property id=&quot;20307&quot; value=&quot;27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owerPointTemplateAE_2009_1217_NEW NEW Template">
  <a:themeElements>
    <a:clrScheme name="General_PowerPoint_Template_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al_PowerPoint_Template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al_PowerPoint_Template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PowerPointTemplateAE_2009_1217_NEW NEW Template</Template>
  <TotalTime>625</TotalTime>
  <Words>1242</Words>
  <Application>Microsoft Office PowerPoint</Application>
  <PresentationFormat>On-screen Show (4:3)</PresentationFormat>
  <Paragraphs>162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Symbol</vt:lpstr>
      <vt:lpstr>Wingdings</vt:lpstr>
      <vt:lpstr>PowerPointTemplateAE_2009_1217_NEW NEW Template</vt:lpstr>
      <vt:lpstr>1_Custom Design</vt:lpstr>
      <vt:lpstr>PowerPoint Presentation</vt:lpstr>
      <vt:lpstr>ENGINEERING</vt:lpstr>
      <vt:lpstr>Engineers</vt:lpstr>
      <vt:lpstr>What Do Engineers Do?</vt:lpstr>
      <vt:lpstr>RESEARCH</vt:lpstr>
      <vt:lpstr>DEVELOPMENT</vt:lpstr>
      <vt:lpstr>DESIGN</vt:lpstr>
      <vt:lpstr>SUPERVISE</vt:lpstr>
      <vt:lpstr>Other Engineering Tasks? </vt:lpstr>
      <vt:lpstr>What Functions Do Engineers Perform?</vt:lpstr>
      <vt:lpstr>What Functions Do Engineers Perform?</vt:lpstr>
      <vt:lpstr>What Functions Do Engineers Perform?</vt:lpstr>
      <vt:lpstr>What Functions Do Engineers Perform?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U1 Engineering Overview</dc:title>
  <dc:subject>IED - Lesson x.y - Lesson title</dc:subject>
  <dc:creator>IED Curriculum Team</dc:creator>
  <cp:lastModifiedBy>Matt Arnold</cp:lastModifiedBy>
  <cp:revision>33</cp:revision>
  <dcterms:created xsi:type="dcterms:W3CDTF">2010-01-04T14:07:12Z</dcterms:created>
  <dcterms:modified xsi:type="dcterms:W3CDTF">2015-03-25T14:32:03Z</dcterms:modified>
</cp:coreProperties>
</file>